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44" d="100"/>
          <a:sy n="44" d="100"/>
        </p:scale>
        <p:origin x="83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en-US"/>
              <a:t>Click to edit Master title style</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818405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42132030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42469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690FF6-D56D-47C7-BE55-B6F3C72E616C}"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25701339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690FF6-D56D-47C7-BE55-B6F3C72E616C}" type="datetimeFigureOut">
              <a:rPr lang="en-US" smtClean="0"/>
              <a:t>10/18/2021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295267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690FF6-D56D-47C7-BE55-B6F3C72E616C}"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3536036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690FF6-D56D-47C7-BE55-B6F3C72E616C}" type="datetimeFigureOut">
              <a:rPr lang="en-US" smtClean="0"/>
              <a:t>10/18/2021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20427123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4690FF6-D56D-47C7-BE55-B6F3C72E616C}"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3074318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4690FF6-D56D-47C7-BE55-B6F3C72E616C}" type="datetimeFigureOut">
              <a:rPr lang="en-US" smtClean="0"/>
              <a:t>10/18/2021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6280982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Date Placeholder 2"/>
          <p:cNvSpPr>
            <a:spLocks noGrp="1"/>
          </p:cNvSpPr>
          <p:nvPr>
            <p:ph type="dt" sz="half" idx="10"/>
          </p:nvPr>
        </p:nvSpPr>
        <p:spPr/>
        <p:txBody>
          <a:bodyPr/>
          <a:lstStyle/>
          <a:p>
            <a:fld id="{14690FF6-D56D-47C7-BE55-B6F3C72E616C}" type="datetimeFigureOut">
              <a:rPr lang="en-US" smtClean="0"/>
              <a:t>10/18/2021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3522288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39479132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546342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443892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9256593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6652696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380109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690FF6-D56D-47C7-BE55-B6F3C72E616C}" type="datetimeFigureOut">
              <a:rPr lang="en-US" smtClean="0"/>
              <a:t>10/18/2021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D5BC41B-F1C0-493C-8FD9-098CFC84DE7F}" type="slidenum">
              <a:rPr lang="en-US" smtClean="0"/>
              <a:t>‹#›</a:t>
            </a:fld>
            <a:endParaRPr lang="en-US"/>
          </a:p>
        </p:txBody>
      </p:sp>
    </p:spTree>
    <p:extLst>
      <p:ext uri="{BB962C8B-B14F-4D97-AF65-F5344CB8AC3E}">
        <p14:creationId xmlns:p14="http://schemas.microsoft.com/office/powerpoint/2010/main" val="111201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14690FF6-D56D-47C7-BE55-B6F3C72E616C}" type="datetimeFigureOut">
              <a:rPr lang="en-US" smtClean="0"/>
              <a:t>10/18/2021</a:t>
            </a:fld>
            <a:endParaRPr lang="en-US"/>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D5BC41B-F1C0-493C-8FD9-098CFC84DE7F}" type="slidenum">
              <a:rPr lang="en-US" smtClean="0"/>
              <a:t>‹#›</a:t>
            </a:fld>
            <a:endParaRPr lang="en-US"/>
          </a:p>
        </p:txBody>
      </p:sp>
    </p:spTree>
    <p:extLst>
      <p:ext uri="{BB962C8B-B14F-4D97-AF65-F5344CB8AC3E}">
        <p14:creationId xmlns:p14="http://schemas.microsoft.com/office/powerpoint/2010/main" val="2368933912"/>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ctrTitle"/>
          </p:nvPr>
        </p:nvSpPr>
        <p:spPr>
          <a:xfrm>
            <a:off x="2895600" y="1066800"/>
            <a:ext cx="7239000" cy="838200"/>
          </a:xfrm>
        </p:spPr>
        <p:txBody>
          <a:bodyPr/>
          <a:lstStyle/>
          <a:p>
            <a:pPr eaLnBrk="1" hangingPunct="1"/>
            <a:r>
              <a:rPr lang="en-US" altLang="en-US" sz="3600"/>
              <a:t>Anatomy and Physiology</a:t>
            </a:r>
          </a:p>
        </p:txBody>
      </p:sp>
      <p:sp>
        <p:nvSpPr>
          <p:cNvPr id="87043" name="Rectangle 3"/>
          <p:cNvSpPr>
            <a:spLocks noGrp="1" noChangeArrowheads="1"/>
          </p:cNvSpPr>
          <p:nvPr>
            <p:ph type="subTitle" idx="1"/>
          </p:nvPr>
        </p:nvSpPr>
        <p:spPr>
          <a:xfrm>
            <a:off x="2895600" y="3124200"/>
            <a:ext cx="7239000" cy="685800"/>
          </a:xfrm>
        </p:spPr>
        <p:txBody>
          <a:bodyPr>
            <a:normAutofit lnSpcReduction="10000"/>
          </a:bodyPr>
          <a:lstStyle/>
          <a:p>
            <a:pPr eaLnBrk="1" hangingPunct="1"/>
            <a:r>
              <a:rPr lang="en-US" altLang="en-US" sz="4000" b="1">
                <a:solidFill>
                  <a:schemeClr val="tx2"/>
                </a:solidFill>
              </a:rPr>
              <a:t>Skeletal System</a:t>
            </a:r>
          </a:p>
        </p:txBody>
      </p:sp>
    </p:spTree>
    <p:extLst>
      <p:ext uri="{BB962C8B-B14F-4D97-AF65-F5344CB8AC3E}">
        <p14:creationId xmlns:p14="http://schemas.microsoft.com/office/powerpoint/2010/main" val="2906721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algn="ctr" eaLnBrk="1" hangingPunct="1"/>
            <a:r>
              <a:rPr lang="en-US" altLang="en-US"/>
              <a:t>Skeletal System</a:t>
            </a:r>
          </a:p>
        </p:txBody>
      </p:sp>
      <p:sp>
        <p:nvSpPr>
          <p:cNvPr id="124931" name="Rectangle 3"/>
          <p:cNvSpPr>
            <a:spLocks noGrp="1" noChangeArrowheads="1"/>
          </p:cNvSpPr>
          <p:nvPr>
            <p:ph idx="1"/>
          </p:nvPr>
        </p:nvSpPr>
        <p:spPr>
          <a:xfrm>
            <a:off x="1371599" y="872837"/>
            <a:ext cx="7847013" cy="2518756"/>
          </a:xfrm>
        </p:spPr>
        <p:txBody>
          <a:bodyPr/>
          <a:lstStyle/>
          <a:p>
            <a:pPr eaLnBrk="1" hangingPunct="1"/>
            <a:r>
              <a:rPr lang="en-US" altLang="en-US" sz="3600" dirty="0"/>
              <a:t>Consists of more then two hundred bones</a:t>
            </a:r>
          </a:p>
        </p:txBody>
      </p:sp>
    </p:spTree>
    <p:extLst>
      <p:ext uri="{BB962C8B-B14F-4D97-AF65-F5344CB8AC3E}">
        <p14:creationId xmlns:p14="http://schemas.microsoft.com/office/powerpoint/2010/main" val="2329108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4931">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1"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a:xfrm>
            <a:off x="2514601" y="304800"/>
            <a:ext cx="7313613" cy="1143000"/>
          </a:xfrm>
        </p:spPr>
        <p:txBody>
          <a:bodyPr/>
          <a:lstStyle/>
          <a:p>
            <a:pPr algn="ctr" eaLnBrk="1" hangingPunct="1"/>
            <a:r>
              <a:rPr lang="en-US" altLang="en-US"/>
              <a:t>Functions</a:t>
            </a:r>
          </a:p>
        </p:txBody>
      </p:sp>
      <p:sp>
        <p:nvSpPr>
          <p:cNvPr id="125955" name="Rectangle 3"/>
          <p:cNvSpPr>
            <a:spLocks noGrp="1" noChangeArrowheads="1"/>
          </p:cNvSpPr>
          <p:nvPr>
            <p:ph idx="1"/>
          </p:nvPr>
        </p:nvSpPr>
        <p:spPr>
          <a:xfrm>
            <a:off x="773083" y="1636222"/>
            <a:ext cx="10059585" cy="4114800"/>
          </a:xfrm>
        </p:spPr>
        <p:txBody>
          <a:bodyPr>
            <a:normAutofit/>
          </a:bodyPr>
          <a:lstStyle/>
          <a:p>
            <a:pPr eaLnBrk="1" hangingPunct="1"/>
            <a:r>
              <a:rPr lang="en-US" altLang="en-US" sz="3600" dirty="0"/>
              <a:t>Provides shape and support</a:t>
            </a:r>
          </a:p>
          <a:p>
            <a:pPr eaLnBrk="1" hangingPunct="1"/>
            <a:r>
              <a:rPr lang="en-US" altLang="en-US" sz="3600" dirty="0">
                <a:cs typeface="Times New Roman" panose="02020603050405020304" pitchFamily="18" charset="0"/>
              </a:rPr>
              <a:t>Protects internal organs</a:t>
            </a:r>
          </a:p>
          <a:p>
            <a:pPr eaLnBrk="1" hangingPunct="1"/>
            <a:r>
              <a:rPr lang="en-US" altLang="en-US" sz="3600" dirty="0">
                <a:cs typeface="Times New Roman" panose="02020603050405020304" pitchFamily="18" charset="0"/>
              </a:rPr>
              <a:t>Stores minerals &amp; fats</a:t>
            </a:r>
          </a:p>
          <a:p>
            <a:pPr eaLnBrk="1" hangingPunct="1"/>
            <a:r>
              <a:rPr lang="en-US" altLang="en-US" sz="3600" dirty="0">
                <a:cs typeface="Times New Roman" panose="02020603050405020304" pitchFamily="18" charset="0"/>
              </a:rPr>
              <a:t>Produces blood cells &amp; platelets</a:t>
            </a:r>
          </a:p>
          <a:p>
            <a:pPr eaLnBrk="1" hangingPunct="1"/>
            <a:r>
              <a:rPr lang="en-US" altLang="en-US" sz="3600" dirty="0">
                <a:cs typeface="Times New Roman" panose="02020603050405020304" pitchFamily="18" charset="0"/>
              </a:rPr>
              <a:t>Assists in movement</a:t>
            </a:r>
          </a:p>
        </p:txBody>
      </p:sp>
    </p:spTree>
    <p:extLst>
      <p:ext uri="{BB962C8B-B14F-4D97-AF65-F5344CB8AC3E}">
        <p14:creationId xmlns:p14="http://schemas.microsoft.com/office/powerpoint/2010/main" val="10963792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59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259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259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259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259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955" grpId="0" build="p" autoUpdateAnimBg="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a:xfrm>
            <a:off x="2895601" y="304800"/>
            <a:ext cx="7313613" cy="1143000"/>
          </a:xfrm>
        </p:spPr>
        <p:txBody>
          <a:bodyPr/>
          <a:lstStyle/>
          <a:p>
            <a:pPr algn="ctr" eaLnBrk="1" hangingPunct="1"/>
            <a:r>
              <a:rPr lang="en-US" altLang="en-US"/>
              <a:t>Structure</a:t>
            </a:r>
          </a:p>
        </p:txBody>
      </p:sp>
      <p:sp>
        <p:nvSpPr>
          <p:cNvPr id="126979" name="Rectangle 3"/>
          <p:cNvSpPr>
            <a:spLocks noGrp="1" noChangeArrowheads="1"/>
          </p:cNvSpPr>
          <p:nvPr>
            <p:ph idx="1"/>
          </p:nvPr>
        </p:nvSpPr>
        <p:spPr>
          <a:xfrm>
            <a:off x="713509" y="1378528"/>
            <a:ext cx="7772400" cy="4114800"/>
          </a:xfrm>
        </p:spPr>
        <p:txBody>
          <a:bodyPr/>
          <a:lstStyle/>
          <a:p>
            <a:pPr eaLnBrk="1" hangingPunct="1"/>
            <a:r>
              <a:rPr lang="en-US" altLang="en-US" sz="3600" dirty="0">
                <a:cs typeface="Times New Roman" panose="02020603050405020304" pitchFamily="18" charset="0"/>
              </a:rPr>
              <a:t>Inorganic material</a:t>
            </a:r>
          </a:p>
          <a:p>
            <a:pPr lvl="1" eaLnBrk="1" hangingPunct="1"/>
            <a:r>
              <a:rPr lang="en-US" altLang="en-US" sz="3600" dirty="0">
                <a:cs typeface="Times New Roman" panose="02020603050405020304" pitchFamily="18" charset="0"/>
              </a:rPr>
              <a:t>Ca</a:t>
            </a:r>
          </a:p>
          <a:p>
            <a:pPr lvl="1" eaLnBrk="1" hangingPunct="1"/>
            <a:r>
              <a:rPr lang="en-US" altLang="en-US" sz="3600" dirty="0">
                <a:cs typeface="Times New Roman" panose="02020603050405020304" pitchFamily="18" charset="0"/>
              </a:rPr>
              <a:t>PO</a:t>
            </a:r>
            <a:r>
              <a:rPr lang="en-US" altLang="en-US" sz="3600" baseline="-25000" dirty="0">
                <a:cs typeface="Times New Roman" panose="02020603050405020304" pitchFamily="18" charset="0"/>
              </a:rPr>
              <a:t>4</a:t>
            </a:r>
            <a:endParaRPr lang="en-US" altLang="en-US" sz="3600" dirty="0"/>
          </a:p>
        </p:txBody>
      </p:sp>
    </p:spTree>
    <p:extLst>
      <p:ext uri="{BB962C8B-B14F-4D97-AF65-F5344CB8AC3E}">
        <p14:creationId xmlns:p14="http://schemas.microsoft.com/office/powerpoint/2010/main" val="2550142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26979">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26979">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499"/>
                                          </p:stCondLst>
                                        </p:cTn>
                                        <p:tgtEl>
                                          <p:spTgt spid="12697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979" grpId="0" build="p" autoUpdateAnimBg="0"/>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2895601" y="304800"/>
            <a:ext cx="7313613" cy="1143000"/>
          </a:xfrm>
        </p:spPr>
        <p:txBody>
          <a:bodyPr/>
          <a:lstStyle/>
          <a:p>
            <a:pPr eaLnBrk="1" hangingPunct="1"/>
            <a:r>
              <a:rPr lang="en-US" altLang="en-US"/>
              <a:t>Structure Continued</a:t>
            </a:r>
          </a:p>
        </p:txBody>
      </p:sp>
      <p:sp>
        <p:nvSpPr>
          <p:cNvPr id="130051" name="Rectangle 3"/>
          <p:cNvSpPr>
            <a:spLocks noGrp="1" noChangeArrowheads="1"/>
          </p:cNvSpPr>
          <p:nvPr>
            <p:ph idx="1"/>
          </p:nvPr>
        </p:nvSpPr>
        <p:spPr>
          <a:xfrm>
            <a:off x="617709" y="1633451"/>
            <a:ext cx="10729163" cy="3615267"/>
          </a:xfrm>
        </p:spPr>
        <p:txBody>
          <a:bodyPr>
            <a:normAutofit/>
          </a:bodyPr>
          <a:lstStyle/>
          <a:p>
            <a:pPr eaLnBrk="1" hangingPunct="1"/>
            <a:r>
              <a:rPr lang="en-US" altLang="en-US" sz="3600" dirty="0">
                <a:cs typeface="Times New Roman" panose="02020603050405020304" pitchFamily="18" charset="0"/>
              </a:rPr>
              <a:t>Cartilage - fibrous connective tissue to prevent friction</a:t>
            </a:r>
          </a:p>
          <a:p>
            <a:pPr eaLnBrk="1" hangingPunct="1"/>
            <a:r>
              <a:rPr lang="en-US" altLang="en-US" sz="3600" dirty="0">
                <a:cs typeface="Times New Roman" panose="02020603050405020304" pitchFamily="18" charset="0"/>
              </a:rPr>
              <a:t>Bones are attached to other bones by ligaments</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Bones are attached to muscles by tendons </a:t>
            </a:r>
          </a:p>
        </p:txBody>
      </p:sp>
    </p:spTree>
    <p:extLst>
      <p:ext uri="{BB962C8B-B14F-4D97-AF65-F5344CB8AC3E}">
        <p14:creationId xmlns:p14="http://schemas.microsoft.com/office/powerpoint/2010/main" val="2130918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005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005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005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1" grpId="0" build="p" autoUpdateAnimBg="0"/>
    </p:bldLst>
  </p:timing>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a:xfrm>
            <a:off x="1773179" y="393314"/>
            <a:ext cx="8534400" cy="716435"/>
          </a:xfrm>
        </p:spPr>
        <p:txBody>
          <a:bodyPr/>
          <a:lstStyle/>
          <a:p>
            <a:pPr algn="ctr" eaLnBrk="1" hangingPunct="1"/>
            <a:r>
              <a:rPr lang="en-US" altLang="en-US" dirty="0"/>
              <a:t>Terminology</a:t>
            </a:r>
          </a:p>
        </p:txBody>
      </p:sp>
      <p:sp>
        <p:nvSpPr>
          <p:cNvPr id="134147" name="Rectangle 3"/>
          <p:cNvSpPr>
            <a:spLocks noGrp="1" noChangeArrowheads="1"/>
          </p:cNvSpPr>
          <p:nvPr>
            <p:ph idx="1"/>
          </p:nvPr>
        </p:nvSpPr>
        <p:spPr>
          <a:xfrm>
            <a:off x="468080" y="1749829"/>
            <a:ext cx="11468995" cy="3615267"/>
          </a:xfrm>
        </p:spPr>
        <p:txBody>
          <a:bodyPr>
            <a:normAutofit/>
          </a:bodyPr>
          <a:lstStyle/>
          <a:p>
            <a:pPr eaLnBrk="1" hangingPunct="1"/>
            <a:r>
              <a:rPr lang="en-US" altLang="en-US" sz="3600" dirty="0">
                <a:cs typeface="Times New Roman" panose="02020603050405020304" pitchFamily="18" charset="0"/>
              </a:rPr>
              <a:t>Arthritis - inflammation of the joints</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b="1" dirty="0">
                <a:cs typeface="Times New Roman" panose="02020603050405020304" pitchFamily="18" charset="0"/>
              </a:rPr>
              <a:t>Carries - cavities</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Dislocation - bone moved out of proper location</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Fracture - broken bone</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Kyphosis - hunchback</a:t>
            </a:r>
            <a:r>
              <a:rPr lang="en-US" altLang="en-US" sz="3600" dirty="0"/>
              <a:t> </a:t>
            </a:r>
          </a:p>
        </p:txBody>
      </p:sp>
    </p:spTree>
    <p:extLst>
      <p:ext uri="{BB962C8B-B14F-4D97-AF65-F5344CB8AC3E}">
        <p14:creationId xmlns:p14="http://schemas.microsoft.com/office/powerpoint/2010/main" val="15243004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41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41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41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414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41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47"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3186" name="Rectangle 2"/>
          <p:cNvSpPr>
            <a:spLocks noGrp="1" noChangeArrowheads="1"/>
          </p:cNvSpPr>
          <p:nvPr>
            <p:ph type="title"/>
          </p:nvPr>
        </p:nvSpPr>
        <p:spPr>
          <a:xfrm>
            <a:off x="1964372" y="-68043"/>
            <a:ext cx="8534400" cy="1507067"/>
          </a:xfrm>
        </p:spPr>
        <p:txBody>
          <a:bodyPr/>
          <a:lstStyle/>
          <a:p>
            <a:pPr eaLnBrk="1" hangingPunct="1"/>
            <a:r>
              <a:rPr lang="en-US" altLang="en-US" dirty="0"/>
              <a:t>Terminology Continued</a:t>
            </a:r>
          </a:p>
        </p:txBody>
      </p:sp>
      <p:sp>
        <p:nvSpPr>
          <p:cNvPr id="135171" name="Rectangle 3"/>
          <p:cNvSpPr>
            <a:spLocks noGrp="1" noChangeArrowheads="1"/>
          </p:cNvSpPr>
          <p:nvPr>
            <p:ph idx="1"/>
          </p:nvPr>
        </p:nvSpPr>
        <p:spPr>
          <a:xfrm>
            <a:off x="401783" y="1593273"/>
            <a:ext cx="11136282" cy="4114800"/>
          </a:xfrm>
        </p:spPr>
        <p:txBody>
          <a:bodyPr>
            <a:normAutofit/>
          </a:bodyPr>
          <a:lstStyle/>
          <a:p>
            <a:pPr eaLnBrk="1" hangingPunct="1"/>
            <a:r>
              <a:rPr lang="en-US" altLang="en-US" sz="3200" dirty="0" err="1">
                <a:cs typeface="Times New Roman" panose="02020603050405020304" pitchFamily="18" charset="0"/>
              </a:rPr>
              <a:t>Osteomalacia</a:t>
            </a:r>
            <a:r>
              <a:rPr lang="en-US" altLang="en-US" sz="3200" dirty="0">
                <a:cs typeface="Times New Roman" panose="02020603050405020304" pitchFamily="18" charset="0"/>
              </a:rPr>
              <a:t> (Rickets) - softening of bones due to a vitamin D &amp; Ca deficiency</a:t>
            </a:r>
            <a:endParaRPr lang="en-US" altLang="en-US" sz="3200" dirty="0">
              <a:latin typeface="Courier New" panose="02070309020205020404" pitchFamily="49" charset="0"/>
              <a:cs typeface="Courier New" panose="02070309020205020404" pitchFamily="49" charset="0"/>
            </a:endParaRPr>
          </a:p>
          <a:p>
            <a:pPr eaLnBrk="1" hangingPunct="1"/>
            <a:r>
              <a:rPr lang="en-US" altLang="en-US" sz="3200" b="1" dirty="0">
                <a:cs typeface="Times New Roman" panose="02020603050405020304" pitchFamily="18" charset="0"/>
              </a:rPr>
              <a:t>Osteomyelitis - a bacterial infection of the bone</a:t>
            </a:r>
            <a:endParaRPr lang="en-US" altLang="en-US" sz="3200" dirty="0">
              <a:latin typeface="Courier New" panose="02070309020205020404" pitchFamily="49" charset="0"/>
              <a:cs typeface="Courier New" panose="02070309020205020404" pitchFamily="49" charset="0"/>
            </a:endParaRPr>
          </a:p>
          <a:p>
            <a:pPr eaLnBrk="1" hangingPunct="1"/>
            <a:r>
              <a:rPr lang="en-US" altLang="en-US" sz="3200" b="1" dirty="0">
                <a:cs typeface="Times New Roman" panose="02020603050405020304" pitchFamily="18" charset="0"/>
              </a:rPr>
              <a:t>Osteoporosis - weakening of bones due to lack of Ca associated with menopause in women</a:t>
            </a:r>
            <a:endParaRPr lang="en-US" altLang="en-US" sz="3200" dirty="0"/>
          </a:p>
        </p:txBody>
      </p:sp>
    </p:spTree>
    <p:extLst>
      <p:ext uri="{BB962C8B-B14F-4D97-AF65-F5344CB8AC3E}">
        <p14:creationId xmlns:p14="http://schemas.microsoft.com/office/powerpoint/2010/main" val="318701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51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51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517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171"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ctrTitle"/>
          </p:nvPr>
        </p:nvSpPr>
        <p:spPr>
          <a:xfrm>
            <a:off x="1981200" y="576349"/>
            <a:ext cx="7239000" cy="838200"/>
          </a:xfrm>
        </p:spPr>
        <p:txBody>
          <a:bodyPr/>
          <a:lstStyle/>
          <a:p>
            <a:pPr eaLnBrk="1" hangingPunct="1"/>
            <a:r>
              <a:rPr lang="en-US" altLang="en-US" sz="3600" dirty="0"/>
              <a:t>Anatomy and Physiology</a:t>
            </a:r>
          </a:p>
        </p:txBody>
      </p:sp>
      <p:sp>
        <p:nvSpPr>
          <p:cNvPr id="94211" name="Rectangle 3"/>
          <p:cNvSpPr>
            <a:spLocks noGrp="1" noChangeArrowheads="1"/>
          </p:cNvSpPr>
          <p:nvPr>
            <p:ph type="subTitle" idx="1"/>
          </p:nvPr>
        </p:nvSpPr>
        <p:spPr>
          <a:xfrm>
            <a:off x="2895600" y="3124200"/>
            <a:ext cx="7239000" cy="685800"/>
          </a:xfrm>
        </p:spPr>
        <p:txBody>
          <a:bodyPr>
            <a:normAutofit lnSpcReduction="10000"/>
          </a:bodyPr>
          <a:lstStyle/>
          <a:p>
            <a:pPr eaLnBrk="1" hangingPunct="1"/>
            <a:r>
              <a:rPr lang="en-US" altLang="en-US" sz="4000" b="1">
                <a:solidFill>
                  <a:schemeClr val="tx2"/>
                </a:solidFill>
              </a:rPr>
              <a:t>Muscular System</a:t>
            </a:r>
          </a:p>
        </p:txBody>
      </p:sp>
    </p:spTree>
    <p:extLst>
      <p:ext uri="{BB962C8B-B14F-4D97-AF65-F5344CB8AC3E}">
        <p14:creationId xmlns:p14="http://schemas.microsoft.com/office/powerpoint/2010/main" val="1798274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769225" y="249381"/>
            <a:ext cx="7772400" cy="1143000"/>
          </a:xfrm>
        </p:spPr>
        <p:txBody>
          <a:bodyPr/>
          <a:lstStyle/>
          <a:p>
            <a:pPr algn="ctr" eaLnBrk="1" hangingPunct="1"/>
            <a:r>
              <a:rPr lang="en-US" altLang="en-US" sz="4800" dirty="0"/>
              <a:t>Muscular System</a:t>
            </a:r>
          </a:p>
        </p:txBody>
      </p:sp>
      <p:sp>
        <p:nvSpPr>
          <p:cNvPr id="95235" name="Rectangle 3"/>
          <p:cNvSpPr>
            <a:spLocks noGrp="1" noChangeArrowheads="1"/>
          </p:cNvSpPr>
          <p:nvPr>
            <p:ph idx="1"/>
          </p:nvPr>
        </p:nvSpPr>
        <p:spPr>
          <a:xfrm>
            <a:off x="346364" y="2286000"/>
            <a:ext cx="10327178" cy="1219200"/>
          </a:xfrm>
        </p:spPr>
        <p:txBody>
          <a:bodyPr/>
          <a:lstStyle/>
          <a:p>
            <a:pPr eaLnBrk="1" hangingPunct="1"/>
            <a:r>
              <a:rPr lang="en-US" altLang="en-US" sz="3600" dirty="0"/>
              <a:t>Consists of more than 600 muscles</a:t>
            </a:r>
          </a:p>
        </p:txBody>
      </p:sp>
    </p:spTree>
    <p:extLst>
      <p:ext uri="{BB962C8B-B14F-4D97-AF65-F5344CB8AC3E}">
        <p14:creationId xmlns:p14="http://schemas.microsoft.com/office/powerpoint/2010/main" val="376522780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2080953" y="290946"/>
            <a:ext cx="7313613" cy="1143000"/>
          </a:xfrm>
        </p:spPr>
        <p:txBody>
          <a:bodyPr/>
          <a:lstStyle/>
          <a:p>
            <a:pPr algn="ctr" eaLnBrk="1" hangingPunct="1"/>
            <a:r>
              <a:rPr lang="en-US" altLang="en-US" dirty="0"/>
              <a:t>Functions</a:t>
            </a:r>
          </a:p>
        </p:txBody>
      </p:sp>
      <p:sp>
        <p:nvSpPr>
          <p:cNvPr id="138243" name="Rectangle 3"/>
          <p:cNvSpPr>
            <a:spLocks noGrp="1" noChangeArrowheads="1"/>
          </p:cNvSpPr>
          <p:nvPr>
            <p:ph idx="1"/>
          </p:nvPr>
        </p:nvSpPr>
        <p:spPr>
          <a:xfrm>
            <a:off x="426721" y="1608513"/>
            <a:ext cx="11377352" cy="4114800"/>
          </a:xfrm>
        </p:spPr>
        <p:txBody>
          <a:bodyPr>
            <a:normAutofit lnSpcReduction="10000"/>
          </a:bodyPr>
          <a:lstStyle/>
          <a:p>
            <a:pPr eaLnBrk="1" hangingPunct="1"/>
            <a:r>
              <a:rPr lang="en-US" altLang="en-US" sz="3600" dirty="0">
                <a:cs typeface="Times New Roman" panose="02020603050405020304" pitchFamily="18" charset="0"/>
              </a:rPr>
              <a:t>Aid in movement</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Provide &amp; maintain posture</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Provide movement of blood, food and waste products through the body</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Open and close body openings</a:t>
            </a:r>
            <a:endParaRPr lang="en-US" altLang="en-US" sz="3600" dirty="0">
              <a:latin typeface="Courier New" panose="02070309020205020404" pitchFamily="49" charset="0"/>
              <a:cs typeface="Courier New" panose="02070309020205020404" pitchFamily="49" charset="0"/>
            </a:endParaRPr>
          </a:p>
          <a:p>
            <a:pPr eaLnBrk="1" hangingPunct="1"/>
            <a:r>
              <a:rPr lang="en-US" altLang="en-US" sz="3600" dirty="0">
                <a:cs typeface="Times New Roman" panose="02020603050405020304" pitchFamily="18" charset="0"/>
              </a:rPr>
              <a:t>Produce heat</a:t>
            </a:r>
            <a:endParaRPr lang="en-US" altLang="en-US" sz="3600" dirty="0"/>
          </a:p>
        </p:txBody>
      </p:sp>
    </p:spTree>
    <p:extLst>
      <p:ext uri="{BB962C8B-B14F-4D97-AF65-F5344CB8AC3E}">
        <p14:creationId xmlns:p14="http://schemas.microsoft.com/office/powerpoint/2010/main" val="150218015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382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3824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3824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3824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3824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243" grpId="0" build="p"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2308859" y="407324"/>
            <a:ext cx="7313613" cy="1143000"/>
          </a:xfrm>
        </p:spPr>
        <p:txBody>
          <a:bodyPr/>
          <a:lstStyle/>
          <a:p>
            <a:pPr algn="ctr" eaLnBrk="1" hangingPunct="1"/>
            <a:r>
              <a:rPr lang="en-US" altLang="en-US" dirty="0"/>
              <a:t>Types of Muscles</a:t>
            </a:r>
          </a:p>
        </p:txBody>
      </p:sp>
      <p:sp>
        <p:nvSpPr>
          <p:cNvPr id="140291" name="Rectangle 3"/>
          <p:cNvSpPr>
            <a:spLocks noGrp="1" noChangeArrowheads="1"/>
          </p:cNvSpPr>
          <p:nvPr>
            <p:ph idx="1"/>
          </p:nvPr>
        </p:nvSpPr>
        <p:spPr>
          <a:xfrm>
            <a:off x="434830" y="1841269"/>
            <a:ext cx="11061672" cy="3615267"/>
          </a:xfrm>
        </p:spPr>
        <p:txBody>
          <a:bodyPr/>
          <a:lstStyle/>
          <a:p>
            <a:pPr eaLnBrk="1" hangingPunct="1"/>
            <a:r>
              <a:rPr lang="en-US" altLang="en-US" sz="3200" dirty="0">
                <a:cs typeface="Times New Roman" panose="02020603050405020304" pitchFamily="18" charset="0"/>
              </a:rPr>
              <a:t>Skeletal – also known as striated or voluntary (under a persons control)</a:t>
            </a:r>
          </a:p>
          <a:p>
            <a:pPr eaLnBrk="1" hangingPunct="1"/>
            <a:r>
              <a:rPr lang="en-US" altLang="en-US" sz="3200" dirty="0">
                <a:cs typeface="Times New Roman" panose="02020603050405020304" pitchFamily="18" charset="0"/>
              </a:rPr>
              <a:t>Visceral – also known as smooth or involuntary (under nervous system control)</a:t>
            </a:r>
          </a:p>
          <a:p>
            <a:pPr eaLnBrk="1" hangingPunct="1"/>
            <a:r>
              <a:rPr lang="en-US" altLang="en-US" sz="3200" dirty="0">
                <a:cs typeface="Times New Roman" panose="02020603050405020304" pitchFamily="18" charset="0"/>
              </a:rPr>
              <a:t>Cardiac – indistinctly striated, involuntary </a:t>
            </a:r>
            <a:endParaRPr lang="en-US" altLang="en-US" sz="32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7959535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029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029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029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291" grpId="0" build="p"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a:xfrm>
            <a:off x="1557049" y="116378"/>
            <a:ext cx="8534400" cy="1064952"/>
          </a:xfrm>
        </p:spPr>
        <p:txBody>
          <a:bodyPr/>
          <a:lstStyle/>
          <a:p>
            <a:pPr algn="ctr" eaLnBrk="1" hangingPunct="1"/>
            <a:r>
              <a:rPr lang="en-US" altLang="en-US" dirty="0"/>
              <a:t>Skeletal Muscle</a:t>
            </a:r>
          </a:p>
        </p:txBody>
      </p:sp>
      <p:sp>
        <p:nvSpPr>
          <p:cNvPr id="98307" name="Rectangle 3"/>
          <p:cNvSpPr>
            <a:spLocks noGrp="1" noChangeArrowheads="1"/>
          </p:cNvSpPr>
          <p:nvPr>
            <p:ph idx="1"/>
          </p:nvPr>
        </p:nvSpPr>
        <p:spPr>
          <a:xfrm>
            <a:off x="351906" y="1576648"/>
            <a:ext cx="10986654" cy="4114800"/>
          </a:xfrm>
        </p:spPr>
        <p:txBody>
          <a:bodyPr/>
          <a:lstStyle/>
          <a:p>
            <a:pPr eaLnBrk="1" hangingPunct="1"/>
            <a:r>
              <a:rPr lang="en-US" altLang="en-US" sz="3200" dirty="0">
                <a:cs typeface="Times New Roman" panose="02020603050405020304" pitchFamily="18" charset="0"/>
              </a:rPr>
              <a:t>make up more than 40 % of a person's body weight and is made up of bundles of fine fibers.  The number of muscle fibers does not increase much after birth.  The basic unit of muscle fibers that causes muscle contraction is called a sarcomere</a:t>
            </a:r>
            <a:r>
              <a:rPr lang="en-US" altLang="en-US" sz="3200" dirty="0"/>
              <a:t> </a:t>
            </a:r>
          </a:p>
        </p:txBody>
      </p:sp>
    </p:spTree>
    <p:extLst>
      <p:ext uri="{BB962C8B-B14F-4D97-AF65-F5344CB8AC3E}">
        <p14:creationId xmlns:p14="http://schemas.microsoft.com/office/powerpoint/2010/main" val="33746196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2667000" y="381000"/>
            <a:ext cx="7772400" cy="1143000"/>
          </a:xfrm>
        </p:spPr>
        <p:txBody>
          <a:bodyPr/>
          <a:lstStyle/>
          <a:p>
            <a:pPr algn="ctr" eaLnBrk="1" hangingPunct="1"/>
            <a:r>
              <a:rPr lang="en-US" altLang="en-US"/>
              <a:t>Muscle Terminology</a:t>
            </a:r>
          </a:p>
        </p:txBody>
      </p:sp>
      <p:sp>
        <p:nvSpPr>
          <p:cNvPr id="146435" name="Rectangle 3"/>
          <p:cNvSpPr>
            <a:spLocks noGrp="1" noChangeArrowheads="1"/>
          </p:cNvSpPr>
          <p:nvPr>
            <p:ph idx="1"/>
          </p:nvPr>
        </p:nvSpPr>
        <p:spPr>
          <a:xfrm>
            <a:off x="422563" y="1783080"/>
            <a:ext cx="10949247" cy="4114800"/>
          </a:xfrm>
        </p:spPr>
        <p:txBody>
          <a:bodyPr>
            <a:normAutofit/>
          </a:bodyPr>
          <a:lstStyle/>
          <a:p>
            <a:pPr eaLnBrk="1" hangingPunct="1">
              <a:lnSpc>
                <a:spcPct val="90000"/>
              </a:lnSpc>
            </a:pPr>
            <a:r>
              <a:rPr lang="en-US" altLang="en-US" sz="3200" dirty="0"/>
              <a:t>Fascia </a:t>
            </a:r>
          </a:p>
          <a:p>
            <a:pPr lvl="1" eaLnBrk="1" hangingPunct="1">
              <a:lnSpc>
                <a:spcPct val="90000"/>
              </a:lnSpc>
            </a:pPr>
            <a:r>
              <a:rPr lang="en-US" altLang="en-US" sz="3200" dirty="0">
                <a:cs typeface="Times New Roman" panose="02020603050405020304" pitchFamily="18" charset="0"/>
              </a:rPr>
              <a:t>a layer of fibrous connective tissue that separates individual muscles and skin and muscles</a:t>
            </a:r>
          </a:p>
          <a:p>
            <a:pPr eaLnBrk="1" hangingPunct="1">
              <a:lnSpc>
                <a:spcPct val="90000"/>
              </a:lnSpc>
            </a:pPr>
            <a:r>
              <a:rPr lang="en-US" altLang="en-US" sz="3200" dirty="0">
                <a:cs typeface="Times New Roman" panose="02020603050405020304" pitchFamily="18" charset="0"/>
              </a:rPr>
              <a:t>Tendon</a:t>
            </a:r>
          </a:p>
          <a:p>
            <a:pPr lvl="1" eaLnBrk="1" hangingPunct="1">
              <a:lnSpc>
                <a:spcPct val="90000"/>
              </a:lnSpc>
            </a:pPr>
            <a:r>
              <a:rPr lang="en-US" altLang="en-US" sz="3200" dirty="0">
                <a:cs typeface="Times New Roman" panose="02020603050405020304" pitchFamily="18" charset="0"/>
              </a:rPr>
              <a:t>connects a muscle to a bone</a:t>
            </a:r>
          </a:p>
          <a:p>
            <a:pPr eaLnBrk="1" hangingPunct="1">
              <a:lnSpc>
                <a:spcPct val="90000"/>
              </a:lnSpc>
            </a:pPr>
            <a:r>
              <a:rPr lang="en-US" altLang="en-US" sz="3200" dirty="0">
                <a:cs typeface="Times New Roman" panose="02020603050405020304" pitchFamily="18" charset="0"/>
              </a:rPr>
              <a:t>Ligament</a:t>
            </a:r>
          </a:p>
          <a:p>
            <a:pPr lvl="1" eaLnBrk="1" hangingPunct="1">
              <a:lnSpc>
                <a:spcPct val="90000"/>
              </a:lnSpc>
            </a:pPr>
            <a:r>
              <a:rPr lang="en-US" altLang="en-US" sz="3200" dirty="0">
                <a:cs typeface="Times New Roman" panose="02020603050405020304" pitchFamily="18" charset="0"/>
              </a:rPr>
              <a:t>connects bone to bone and supports joints </a:t>
            </a:r>
          </a:p>
        </p:txBody>
      </p:sp>
    </p:spTree>
    <p:extLst>
      <p:ext uri="{BB962C8B-B14F-4D97-AF65-F5344CB8AC3E}">
        <p14:creationId xmlns:p14="http://schemas.microsoft.com/office/powerpoint/2010/main" val="27161679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643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46435">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46435">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464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6435">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499"/>
                                          </p:stCondLst>
                                        </p:cTn>
                                        <p:tgtEl>
                                          <p:spTgt spid="1464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5"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a:xfrm>
            <a:off x="1872932" y="372532"/>
            <a:ext cx="8534400" cy="866064"/>
          </a:xfrm>
        </p:spPr>
        <p:txBody>
          <a:bodyPr/>
          <a:lstStyle/>
          <a:p>
            <a:pPr algn="ctr" eaLnBrk="1" hangingPunct="1"/>
            <a:r>
              <a:rPr lang="en-US" altLang="en-US" dirty="0"/>
              <a:t>Visceral or Smooth Muscle </a:t>
            </a:r>
          </a:p>
        </p:txBody>
      </p:sp>
      <p:sp>
        <p:nvSpPr>
          <p:cNvPr id="147459" name="Rectangle 3"/>
          <p:cNvSpPr>
            <a:spLocks noGrp="1" noChangeArrowheads="1"/>
          </p:cNvSpPr>
          <p:nvPr>
            <p:ph idx="1"/>
          </p:nvPr>
        </p:nvSpPr>
        <p:spPr>
          <a:xfrm>
            <a:off x="343389" y="1857894"/>
            <a:ext cx="8534400" cy="3615267"/>
          </a:xfrm>
        </p:spPr>
        <p:txBody>
          <a:bodyPr>
            <a:normAutofit fontScale="92500" lnSpcReduction="10000"/>
          </a:bodyPr>
          <a:lstStyle/>
          <a:p>
            <a:pPr eaLnBrk="1" hangingPunct="1">
              <a:lnSpc>
                <a:spcPct val="90000"/>
              </a:lnSpc>
            </a:pPr>
            <a:r>
              <a:rPr lang="en-US" altLang="en-US" sz="3200" dirty="0">
                <a:cs typeface="Times New Roman" panose="02020603050405020304" pitchFamily="18" charset="0"/>
              </a:rPr>
              <a:t>Line various hallow organs, makes up walls of blood vessels, and is found in the tubes of the digestive system</a:t>
            </a:r>
          </a:p>
          <a:p>
            <a:pPr eaLnBrk="1" hangingPunct="1">
              <a:lnSpc>
                <a:spcPct val="90000"/>
              </a:lnSpc>
            </a:pPr>
            <a:r>
              <a:rPr lang="en-US" altLang="en-US" sz="3200" dirty="0">
                <a:cs typeface="Times New Roman" panose="02020603050405020304" pitchFamily="18" charset="0"/>
              </a:rPr>
              <a:t>Controlled by the autonomic nervous system </a:t>
            </a:r>
          </a:p>
          <a:p>
            <a:pPr lvl="1" eaLnBrk="1" hangingPunct="1">
              <a:lnSpc>
                <a:spcPct val="90000"/>
              </a:lnSpc>
            </a:pPr>
            <a:r>
              <a:rPr lang="en-US" altLang="en-US" sz="3200" dirty="0">
                <a:cs typeface="Times New Roman" panose="02020603050405020304" pitchFamily="18" charset="0"/>
              </a:rPr>
              <a:t>e.g. sphincter (circular) muscles which open and close the pupil of the eye, stomach, small and large intestine, etc.</a:t>
            </a:r>
            <a:endParaRPr lang="en-US" altLang="en-US" sz="3200" dirty="0"/>
          </a:p>
        </p:txBody>
      </p:sp>
    </p:spTree>
    <p:extLst>
      <p:ext uri="{BB962C8B-B14F-4D97-AF65-F5344CB8AC3E}">
        <p14:creationId xmlns:p14="http://schemas.microsoft.com/office/powerpoint/2010/main" val="33646035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745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7459">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4745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7459"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2895601" y="304800"/>
            <a:ext cx="7313613" cy="1143000"/>
          </a:xfrm>
        </p:spPr>
        <p:txBody>
          <a:bodyPr/>
          <a:lstStyle/>
          <a:p>
            <a:pPr algn="ctr" eaLnBrk="1" hangingPunct="1"/>
            <a:r>
              <a:rPr lang="en-US" altLang="en-US"/>
              <a:t>Cardiac Muscle</a:t>
            </a:r>
          </a:p>
        </p:txBody>
      </p:sp>
      <p:sp>
        <p:nvSpPr>
          <p:cNvPr id="148483" name="Rectangle 3"/>
          <p:cNvSpPr>
            <a:spLocks noGrp="1" noChangeArrowheads="1"/>
          </p:cNvSpPr>
          <p:nvPr>
            <p:ph idx="1"/>
          </p:nvPr>
        </p:nvSpPr>
        <p:spPr>
          <a:xfrm>
            <a:off x="285201" y="1600200"/>
            <a:ext cx="10837228" cy="3615267"/>
          </a:xfrm>
        </p:spPr>
        <p:txBody>
          <a:bodyPr/>
          <a:lstStyle/>
          <a:p>
            <a:pPr eaLnBrk="1" hangingPunct="1"/>
            <a:r>
              <a:rPr lang="en-US" altLang="en-US" sz="3600" dirty="0">
                <a:cs typeface="Times New Roman" panose="02020603050405020304" pitchFamily="18" charset="0"/>
              </a:rPr>
              <a:t>Found only in the heart </a:t>
            </a:r>
          </a:p>
          <a:p>
            <a:pPr eaLnBrk="1" hangingPunct="1"/>
            <a:r>
              <a:rPr lang="en-US" altLang="en-US" sz="3600" dirty="0">
                <a:cs typeface="Times New Roman" panose="02020603050405020304" pitchFamily="18" charset="0"/>
              </a:rPr>
              <a:t>Under involuntary control</a:t>
            </a:r>
          </a:p>
          <a:p>
            <a:pPr lvl="1" eaLnBrk="1" hangingPunct="1"/>
            <a:r>
              <a:rPr lang="en-US" altLang="en-US" sz="3600" dirty="0">
                <a:cs typeface="Times New Roman" panose="02020603050405020304" pitchFamily="18" charset="0"/>
              </a:rPr>
              <a:t>The heart has its own electrical system. SA   node (pacemaker)</a:t>
            </a:r>
            <a:r>
              <a:rPr lang="en-US" altLang="en-US" sz="3600" dirty="0"/>
              <a:t> </a:t>
            </a:r>
          </a:p>
        </p:txBody>
      </p:sp>
    </p:spTree>
    <p:extLst>
      <p:ext uri="{BB962C8B-B14F-4D97-AF65-F5344CB8AC3E}">
        <p14:creationId xmlns:p14="http://schemas.microsoft.com/office/powerpoint/2010/main" val="33442479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8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848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48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8483"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a:xfrm>
            <a:off x="2137757" y="399011"/>
            <a:ext cx="7313613" cy="1143000"/>
          </a:xfrm>
        </p:spPr>
        <p:txBody>
          <a:bodyPr/>
          <a:lstStyle/>
          <a:p>
            <a:pPr algn="ctr" eaLnBrk="1" hangingPunct="1"/>
            <a:r>
              <a:rPr lang="en-US" altLang="en-US" dirty="0"/>
              <a:t>Assessment</a:t>
            </a:r>
          </a:p>
        </p:txBody>
      </p:sp>
      <p:sp>
        <p:nvSpPr>
          <p:cNvPr id="149507" name="Rectangle 3"/>
          <p:cNvSpPr>
            <a:spLocks noGrp="1" noChangeArrowheads="1"/>
          </p:cNvSpPr>
          <p:nvPr>
            <p:ph idx="1"/>
          </p:nvPr>
        </p:nvSpPr>
        <p:spPr>
          <a:xfrm>
            <a:off x="434830" y="1916083"/>
            <a:ext cx="8534400" cy="3615267"/>
          </a:xfrm>
        </p:spPr>
        <p:txBody>
          <a:bodyPr/>
          <a:lstStyle/>
          <a:p>
            <a:pPr eaLnBrk="1" hangingPunct="1"/>
            <a:r>
              <a:rPr lang="en-US" altLang="en-US" sz="3600" dirty="0">
                <a:cs typeface="Times New Roman" panose="02020603050405020304" pitchFamily="18" charset="0"/>
              </a:rPr>
              <a:t>Asymmetry</a:t>
            </a:r>
          </a:p>
          <a:p>
            <a:pPr eaLnBrk="1" hangingPunct="1"/>
            <a:r>
              <a:rPr lang="en-US" altLang="en-US" sz="3600" dirty="0">
                <a:cs typeface="Times New Roman" panose="02020603050405020304" pitchFamily="18" charset="0"/>
              </a:rPr>
              <a:t>Deformity</a:t>
            </a:r>
          </a:p>
          <a:p>
            <a:pPr eaLnBrk="1" hangingPunct="1"/>
            <a:r>
              <a:rPr lang="en-US" altLang="en-US" sz="3600" dirty="0">
                <a:cs typeface="Times New Roman" panose="02020603050405020304" pitchFamily="18" charset="0"/>
              </a:rPr>
              <a:t>Swelling</a:t>
            </a:r>
          </a:p>
          <a:p>
            <a:pPr eaLnBrk="1" hangingPunct="1"/>
            <a:r>
              <a:rPr lang="en-US" altLang="en-US" sz="3600" dirty="0">
                <a:cs typeface="Times New Roman" panose="02020603050405020304" pitchFamily="18" charset="0"/>
              </a:rPr>
              <a:t>Bruising</a:t>
            </a:r>
            <a:endParaRPr lang="en-US" altLang="en-US" sz="3600"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34420553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495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4950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4950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495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9507"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a:xfrm>
            <a:off x="2667000" y="457200"/>
            <a:ext cx="7772400" cy="1143000"/>
          </a:xfrm>
        </p:spPr>
        <p:txBody>
          <a:bodyPr/>
          <a:lstStyle/>
          <a:p>
            <a:pPr algn="ctr" eaLnBrk="1" hangingPunct="1"/>
            <a:r>
              <a:rPr lang="en-US" altLang="en-US"/>
              <a:t>Disorders</a:t>
            </a:r>
          </a:p>
        </p:txBody>
      </p:sp>
      <p:sp>
        <p:nvSpPr>
          <p:cNvPr id="150531" name="Rectangle 3"/>
          <p:cNvSpPr>
            <a:spLocks noGrp="1" noChangeArrowheads="1"/>
          </p:cNvSpPr>
          <p:nvPr>
            <p:ph idx="1"/>
          </p:nvPr>
        </p:nvSpPr>
        <p:spPr>
          <a:xfrm>
            <a:off x="285403" y="1482437"/>
            <a:ext cx="11817928" cy="4114800"/>
          </a:xfrm>
        </p:spPr>
        <p:txBody>
          <a:bodyPr>
            <a:normAutofit/>
          </a:bodyPr>
          <a:lstStyle/>
          <a:p>
            <a:pPr eaLnBrk="1" hangingPunct="1">
              <a:lnSpc>
                <a:spcPct val="90000"/>
              </a:lnSpc>
            </a:pPr>
            <a:r>
              <a:rPr lang="en-US" altLang="en-US" dirty="0">
                <a:cs typeface="Times New Roman" panose="02020603050405020304" pitchFamily="18" charset="0"/>
              </a:rPr>
              <a:t>Cramp - sudden involuntary muscle contraction causing pain</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dirty="0">
                <a:cs typeface="Times New Roman" panose="02020603050405020304" pitchFamily="18" charset="0"/>
              </a:rPr>
              <a:t>Muscular dystrophy - (M.D.) group of genetic diseases involving  painless gradual atrophy of muscle tissue</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dirty="0">
                <a:cs typeface="Times New Roman" panose="02020603050405020304" pitchFamily="18" charset="0"/>
              </a:rPr>
              <a:t>Myasthenia Gravis - a condition in which nerve impulses are not transmitted normally from the brain to the muscles causing muscle  weakness </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dirty="0">
                <a:cs typeface="Times New Roman" panose="02020603050405020304" pitchFamily="18" charset="0"/>
              </a:rPr>
              <a:t>Poliomyelitis - (polio) viral infection that results in paralysis of muscles; prevented by a vaccine</a:t>
            </a:r>
            <a:endParaRPr lang="en-US" altLang="en-US" dirty="0">
              <a:latin typeface="Courier New" panose="02070309020205020404" pitchFamily="49" charset="0"/>
              <a:cs typeface="Courier New" panose="02070309020205020404" pitchFamily="49" charset="0"/>
            </a:endParaRPr>
          </a:p>
        </p:txBody>
      </p:sp>
    </p:spTree>
    <p:extLst>
      <p:ext uri="{BB962C8B-B14F-4D97-AF65-F5344CB8AC3E}">
        <p14:creationId xmlns:p14="http://schemas.microsoft.com/office/powerpoint/2010/main" val="42368387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053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053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053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053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0531" grpId="0" build="p"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1723505" y="579120"/>
            <a:ext cx="7772400" cy="1143000"/>
          </a:xfrm>
        </p:spPr>
        <p:txBody>
          <a:bodyPr/>
          <a:lstStyle/>
          <a:p>
            <a:pPr algn="ctr" eaLnBrk="1" hangingPunct="1"/>
            <a:r>
              <a:rPr lang="en-US" altLang="en-US" dirty="0"/>
              <a:t>Disorders</a:t>
            </a:r>
          </a:p>
        </p:txBody>
      </p:sp>
      <p:sp>
        <p:nvSpPr>
          <p:cNvPr id="151555" name="Rectangle 3"/>
          <p:cNvSpPr>
            <a:spLocks noGrp="1" noChangeArrowheads="1"/>
          </p:cNvSpPr>
          <p:nvPr>
            <p:ph idx="1"/>
          </p:nvPr>
        </p:nvSpPr>
        <p:spPr>
          <a:xfrm>
            <a:off x="472439" y="1657004"/>
            <a:ext cx="11605953" cy="4114800"/>
          </a:xfrm>
        </p:spPr>
        <p:txBody>
          <a:bodyPr>
            <a:normAutofit/>
          </a:bodyPr>
          <a:lstStyle/>
          <a:p>
            <a:pPr eaLnBrk="1" hangingPunct="1">
              <a:lnSpc>
                <a:spcPct val="90000"/>
              </a:lnSpc>
            </a:pPr>
            <a:r>
              <a:rPr lang="en-US" altLang="en-US" dirty="0">
                <a:cs typeface="Times New Roman" panose="02020603050405020304" pitchFamily="18" charset="0"/>
              </a:rPr>
              <a:t>Muscle strain - torn or stretched tendons and muscles causing pain</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dirty="0">
                <a:cs typeface="Times New Roman" panose="02020603050405020304" pitchFamily="18" charset="0"/>
              </a:rPr>
              <a:t>Hernia - abnormal protrusion of a body part into another body area</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b="1" dirty="0">
                <a:cs typeface="Times New Roman" panose="02020603050405020304" pitchFamily="18" charset="0"/>
              </a:rPr>
              <a:t>Gangrene - clostridium bacteria that kills muscle tissue</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dirty="0">
                <a:cs typeface="Times New Roman" panose="02020603050405020304" pitchFamily="18" charset="0"/>
              </a:rPr>
              <a:t>Tetanus - (lockjaw) - bacterial infection causing severe muscle spasm; no known cure; there is a vaccine</a:t>
            </a:r>
            <a:endParaRPr lang="en-US" altLang="en-US" dirty="0">
              <a:latin typeface="Courier New" panose="02070309020205020404" pitchFamily="49" charset="0"/>
              <a:cs typeface="Courier New" panose="02070309020205020404" pitchFamily="49" charset="0"/>
            </a:endParaRPr>
          </a:p>
          <a:p>
            <a:pPr eaLnBrk="1" hangingPunct="1">
              <a:lnSpc>
                <a:spcPct val="90000"/>
              </a:lnSpc>
            </a:pPr>
            <a:r>
              <a:rPr lang="en-US" altLang="en-US" b="1" dirty="0">
                <a:cs typeface="Times New Roman" panose="02020603050405020304" pitchFamily="18" charset="0"/>
              </a:rPr>
              <a:t>CPK - </a:t>
            </a:r>
            <a:r>
              <a:rPr lang="en-US" altLang="en-US" b="1" dirty="0" err="1">
                <a:cs typeface="Times New Roman" panose="02020603050405020304" pitchFamily="18" charset="0"/>
              </a:rPr>
              <a:t>creatine</a:t>
            </a:r>
            <a:r>
              <a:rPr lang="en-US" altLang="en-US" b="1" dirty="0">
                <a:cs typeface="Times New Roman" panose="02020603050405020304" pitchFamily="18" charset="0"/>
              </a:rPr>
              <a:t> phosphokinase - test that measures muscle damage</a:t>
            </a:r>
            <a:endParaRPr lang="en-US" altLang="en-US" dirty="0">
              <a:latin typeface="Courier New" panose="02070309020205020404" pitchFamily="49" charset="0"/>
              <a:cs typeface="Courier New" panose="02070309020205020404" pitchFamily="49" charset="0"/>
            </a:endParaRPr>
          </a:p>
          <a:p>
            <a:pPr eaLnBrk="1" hangingPunct="1">
              <a:lnSpc>
                <a:spcPct val="90000"/>
              </a:lnSpc>
              <a:buFont typeface="Wingdings" panose="05000000000000000000" pitchFamily="2" charset="2"/>
              <a:buNone/>
            </a:pPr>
            <a:endParaRPr lang="en-US" altLang="en-US" dirty="0"/>
          </a:p>
        </p:txBody>
      </p:sp>
    </p:spTree>
    <p:extLst>
      <p:ext uri="{BB962C8B-B14F-4D97-AF65-F5344CB8AC3E}">
        <p14:creationId xmlns:p14="http://schemas.microsoft.com/office/powerpoint/2010/main" val="8318439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5155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5155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15155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151555">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15155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autoUpdateAnimBg="0"/>
    </p:bldLst>
  </p:timing>
</p:sld>
</file>

<file path=ppt/theme/theme1.xml><?xml version="1.0" encoding="utf-8"?>
<a:theme xmlns:a="http://schemas.openxmlformats.org/drawingml/2006/main" name="Slice">
  <a:themeElements>
    <a:clrScheme name="Slice">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Slice">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Slice">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
  <TotalTime>4</TotalTime>
  <Words>507</Words>
  <Application>Microsoft Office PowerPoint</Application>
  <PresentationFormat>Widescreen</PresentationFormat>
  <Paragraphs>75</Paragraphs>
  <Slides>18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Century Gothic</vt:lpstr>
      <vt:lpstr>Courier New</vt:lpstr>
      <vt:lpstr>Wingdings</vt:lpstr>
      <vt:lpstr>Wingdings 3</vt:lpstr>
      <vt:lpstr>Slice</vt:lpstr>
      <vt:lpstr>Anatomy and Physiology</vt:lpstr>
      <vt:lpstr>Skeletal System</vt:lpstr>
      <vt:lpstr>Functions</vt:lpstr>
      <vt:lpstr>Structure</vt:lpstr>
      <vt:lpstr>Structure Continued</vt:lpstr>
      <vt:lpstr>Terminology</vt:lpstr>
      <vt:lpstr>Terminology Continued</vt:lpstr>
      <vt:lpstr>Anatomy and Physiology</vt:lpstr>
      <vt:lpstr>Muscular System</vt:lpstr>
      <vt:lpstr>Functions</vt:lpstr>
      <vt:lpstr>Types of Muscles</vt:lpstr>
      <vt:lpstr>Skeletal Muscle</vt:lpstr>
      <vt:lpstr>Muscle Terminology</vt:lpstr>
      <vt:lpstr>Visceral or Smooth Muscle </vt:lpstr>
      <vt:lpstr>Cardiac Muscle</vt:lpstr>
      <vt:lpstr>Assessment</vt:lpstr>
      <vt:lpstr>Disorders</vt:lpstr>
      <vt:lpstr>Disorders</vt:lpstr>
    </vt:vector>
  </TitlesOfParts>
  <Company>Springfield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Anatomy and Physiology</dc:title>
  <dc:creator>Windows User</dc:creator>
  <cp:lastModifiedBy>Nancy Barros</cp:lastModifiedBy>
  <cp:revision>1</cp:revision>
  <dcterms:created xsi:type="dcterms:W3CDTF">2018-05-31T13:57:11Z</dcterms:created>
  <dcterms:modified xsi:type="dcterms:W3CDTF">2021-10-18T04:06:11Z</dcterms:modified>
</cp:coreProperties>
</file>